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Masters/slideMaster1.xml" ContentType="application/vnd.openxmlformats-officedocument.presentationml.slideMaster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notesMasterIdLst>
    <p:notesMasterId r:id="rId9"/>
  </p:notesMasterIdLst>
  <p:sldIdLst>
    <p:sldId id="256" r:id="rId4"/>
    <p:sldId id="257" r:id="rId5"/>
    <p:sldId id="258" r:id="rId6"/>
    <p:sldId id="259" r:id="rId7"/>
    <p:sldId id="260" r:id="rId8"/>
  </p:sldIdLst>
  <p:sldSz cx="9144000" cy="5143500"/>
  <p:notesSz cx="51435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 /><Relationship Id="rId11" Type="http://schemas.openxmlformats.org/officeDocument/2006/relationships/tableStyles" Target="tableStyles.xml" /><Relationship Id="rId1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 l="0" t="0" r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preencoded.png"/>
          <p:cNvPicPr preferRelativeResize="0"/>
          <p:nvPr/>
        </p:nvPicPr>
        <p:blipFill rotWithShape="1">
          <a:blip r:embed="rId4">
            <a:alphaModFix/>
          </a:blip>
          <a:srcRect l="0" t="0" r="0" b="0"/>
          <a:stretch/>
        </p:blipFill>
        <p:spPr>
          <a:xfrm>
            <a:off x="428625" y="785813"/>
            <a:ext cx="35718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4714875" y="428653"/>
            <a:ext cx="4143375" cy="308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Noto Sans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Proposta de Implementação do S-SDLC e Pipeline DevSecOps</a:t>
            </a:r>
            <a:endParaRPr sz="4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4714875" y="3657572"/>
            <a:ext cx="414337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25"/>
              <a:buFont typeface="Noto Sans"/>
              <a:buNone/>
            </a:pPr>
            <a:r>
              <a:rPr lang="en-US" sz="2025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Engenharia de Segurança de Aplicações</a:t>
            </a:r>
            <a:endParaRPr sz="20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 descr="preencoded.png"/>
          <p:cNvPicPr preferRelativeResize="0"/>
          <p:nvPr/>
        </p:nvPicPr>
        <p:blipFill rotWithShape="1">
          <a:blip r:embed="rId3">
            <a:alphaModFix/>
          </a:blip>
          <a:srcRect l="0" t="0" r="0" b="0"/>
          <a:stretch/>
        </p:blipFill>
        <p:spPr>
          <a:xfrm>
            <a:off x="0" y="0"/>
            <a:ext cx="9144000" cy="56721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25"/>
              <a:buFont typeface="Noto Sans"/>
              <a:buNone/>
            </a:pPr>
            <a:r>
              <a:rPr lang="en-US" sz="2025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Contexto e Desafio</a:t>
            </a:r>
            <a:endParaRPr sz="20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14313" y="885825"/>
            <a:ext cx="4250531" cy="1471613"/>
          </a:xfrm>
          <a:prstGeom prst="rect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57188" y="1028700"/>
            <a:ext cx="396478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Cenário Atual de Ameaças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357188" y="1357313"/>
            <a:ext cx="396478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/>
              <a:buNone/>
            </a:pPr>
            <a:r>
              <a:rPr lang="en-US" sz="1046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Aumento exponencial de ataques cibernéticos e vulnerabilidades em aplicações, com custos médios de violações de dados ultrapassando R$ 5 milhões por incidente.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214313" y="2500313"/>
            <a:ext cx="4250531" cy="1257300"/>
          </a:xfrm>
          <a:prstGeom prst="rect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357188" y="2643188"/>
            <a:ext cx="396478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Segurança como Requisito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57188" y="2971800"/>
            <a:ext cx="3964781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/>
              <a:buNone/>
            </a:pPr>
            <a:r>
              <a:rPr lang="en-US" sz="1046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Necessidade de integrar segurança desde a concepção do software, não como um componente adicional ou verificação final.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214313" y="3900488"/>
            <a:ext cx="4250531" cy="1257300"/>
          </a:xfrm>
          <a:prstGeom prst="rect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7188" y="4043363"/>
            <a:ext cx="3964781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Transformação Digital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357188" y="4371975"/>
            <a:ext cx="3964781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/>
              <a:buNone/>
            </a:pPr>
            <a:r>
              <a:rPr lang="en-US" sz="1046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Pressão por entregas mais rápidas e frequentes sem comprometer a segurança, exigindo automação e integração contínua.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2" descr="preencoded.png"/>
          <p:cNvPicPr preferRelativeResize="0"/>
          <p:nvPr/>
        </p:nvPicPr>
        <p:blipFill rotWithShape="1">
          <a:blip r:embed="rId4">
            <a:alphaModFix/>
          </a:blip>
          <a:srcRect l="0" t="0" r="0" b="0"/>
          <a:stretch/>
        </p:blipFill>
        <p:spPr>
          <a:xfrm>
            <a:off x="4679156" y="885825"/>
            <a:ext cx="357187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" descr="preencoded.png"/>
          <p:cNvPicPr preferRelativeResize="0"/>
          <p:nvPr/>
        </p:nvPicPr>
        <p:blipFill rotWithShape="1">
          <a:blip r:embed="rId5">
            <a:alphaModFix/>
          </a:blip>
          <a:srcRect l="0" t="0" r="0" b="0"/>
          <a:stretch/>
        </p:blipFill>
        <p:spPr>
          <a:xfrm>
            <a:off x="4679156" y="3314700"/>
            <a:ext cx="4250531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 descr="preencoded.png"/>
          <p:cNvPicPr preferRelativeResize="0"/>
          <p:nvPr/>
        </p:nvPicPr>
        <p:blipFill rotWithShape="1">
          <a:blip r:embed="rId3">
            <a:alphaModFix/>
          </a:blip>
          <a:srcRect l="0" t="0" r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25"/>
              <a:buFont typeface="Noto Sans"/>
              <a:buNone/>
            </a:pPr>
            <a:r>
              <a:rPr lang="en-US" sz="2025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As 7 Fases do S-SDLC</a:t>
            </a:r>
            <a:endParaRPr sz="20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214313" y="814388"/>
            <a:ext cx="4250531" cy="574346"/>
          </a:xfrm>
          <a:prstGeom prst="rect">
            <a:avLst/>
          </a:prstGeom>
          <a:solidFill>
            <a:srgbClr val="E9F2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214313" y="814388"/>
            <a:ext cx="4250531" cy="57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500" tIns="127500" rIns="127500" bIns="1275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O S-SDLC integra segurança em cada etapa do desenvolvimento, transformando-a de um gargalo para um acelerador de inovação. 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214313" y="1531609"/>
            <a:ext cx="257175" cy="257175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214313" y="1531609"/>
            <a:ext cx="2571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lang="en-US" sz="837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578644" y="1531609"/>
            <a:ext cx="38862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Planning (Planejamento)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578644" y="1767353"/>
            <a:ext cx="3886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Definição de requisitos de segurança e avaliação de riscos.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214313" y="2024528"/>
            <a:ext cx="257175" cy="257175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214313" y="2024528"/>
            <a:ext cx="2571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lang="en-US" sz="837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578644" y="2024528"/>
            <a:ext cx="38862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Analysis (Análise)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578644" y="2260271"/>
            <a:ext cx="3886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Análise de ameaças e modelagem de segurança.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214313" y="2517446"/>
            <a:ext cx="257175" cy="257175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214313" y="2517446"/>
            <a:ext cx="2571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lang="en-US" sz="837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578644" y="2517446"/>
            <a:ext cx="38862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Design (Projeto)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578644" y="2753190"/>
            <a:ext cx="3886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Criação de arquiteturas seguras e padrões de codificação.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214313" y="3010365"/>
            <a:ext cx="257175" cy="257175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214313" y="3010365"/>
            <a:ext cx="2571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lang="en-US" sz="837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578644" y="3010365"/>
            <a:ext cx="38862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Implementation (Implementação)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578644" y="3246109"/>
            <a:ext cx="3886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Desenvolvimento de código seguindo práticas de segurança.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214313" y="3503284"/>
            <a:ext cx="257175" cy="257175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214313" y="3503284"/>
            <a:ext cx="2571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lang="en-US" sz="837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578644" y="3503284"/>
            <a:ext cx="38862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Testing (Testes)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578644" y="3739028"/>
            <a:ext cx="3886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Testes de segurança (SAST, DAST, SCA) e revisão de código.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214313" y="3996203"/>
            <a:ext cx="257175" cy="257175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214313" y="3996203"/>
            <a:ext cx="2571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lang="en-US" sz="837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578644" y="3996203"/>
            <a:ext cx="38862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Deployment (Implantação)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578644" y="4231946"/>
            <a:ext cx="3886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Implantação segura com configurações protegidas.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214313" y="4489121"/>
            <a:ext cx="257175" cy="257175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214313" y="4489121"/>
            <a:ext cx="2571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lang="en-US" sz="837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578644" y="4489121"/>
            <a:ext cx="38862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046"/>
              <a:buFont typeface="Noto Sans"/>
              <a:buNone/>
            </a:pPr>
            <a:r>
              <a:rPr lang="en-US" sz="1046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Maintenance (Manutenção)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/>
          <p:nvPr/>
        </p:nvSpPr>
        <p:spPr>
          <a:xfrm>
            <a:off x="578644" y="4724865"/>
            <a:ext cx="3886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Monitoramento contínuo e gestão de vulnerabilidades.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4" descr="preencoded.png"/>
          <p:cNvPicPr preferRelativeResize="0"/>
          <p:nvPr/>
        </p:nvPicPr>
        <p:blipFill rotWithShape="1">
          <a:blip r:embed="rId4">
            <a:alphaModFix/>
          </a:blip>
          <a:srcRect l="0" t="0" r="0" b="0"/>
          <a:stretch/>
        </p:blipFill>
        <p:spPr>
          <a:xfrm>
            <a:off x="4839891" y="1021556"/>
            <a:ext cx="3929063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/>
          <p:nvPr/>
        </p:nvSpPr>
        <p:spPr>
          <a:xfrm>
            <a:off x="4891683" y="3879056"/>
            <a:ext cx="3825478" cy="914400"/>
          </a:xfrm>
          <a:prstGeom prst="rect">
            <a:avLst/>
          </a:prstGeom>
          <a:solidFill>
            <a:srgbClr val="E9F2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4998839" y="3986213"/>
            <a:ext cx="3611166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046"/>
              <a:buFont typeface="Noto Sans"/>
              <a:buNone/>
            </a:pPr>
            <a:r>
              <a:rPr lang="en-US" sz="1046" b="0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Princípios Fundamentais</a:t>
            </a:r>
            <a:endParaRPr sz="104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4" descr="preencoded.png"/>
          <p:cNvPicPr preferRelativeResize="0"/>
          <p:nvPr/>
        </p:nvPicPr>
        <p:blipFill rotWithShape="1">
          <a:blip r:embed="rId5">
            <a:alphaModFix/>
          </a:blip>
          <a:srcRect l="0" t="0" r="0" b="0"/>
          <a:stretch/>
        </p:blipFill>
        <p:spPr>
          <a:xfrm>
            <a:off x="4998839" y="4300538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/>
          <p:nvPr/>
        </p:nvSpPr>
        <p:spPr>
          <a:xfrm>
            <a:off x="5170289" y="4271963"/>
            <a:ext cx="1123466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Segurança intrínseca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4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6840141" y="4300538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/>
          <p:nvPr/>
        </p:nvSpPr>
        <p:spPr>
          <a:xfrm>
            <a:off x="7025878" y="4271963"/>
            <a:ext cx="986758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Processo contínuo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4" descr="preencoded.png"/>
          <p:cNvPicPr preferRelativeResize="0"/>
          <p:nvPr/>
        </p:nvPicPr>
        <p:blipFill rotWithShape="1">
          <a:blip r:embed="rId7">
            <a:alphaModFix/>
          </a:blip>
          <a:srcRect l="0" t="0" r="0" b="0"/>
          <a:stretch/>
        </p:blipFill>
        <p:spPr>
          <a:xfrm>
            <a:off x="4998839" y="454342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5184577" y="4514850"/>
            <a:ext cx="1335267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Defesa em profundidade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4" descr="preencoded.png"/>
          <p:cNvPicPr preferRelativeResize="0"/>
          <p:nvPr/>
        </p:nvPicPr>
        <p:blipFill rotWithShape="1">
          <a:blip r:embed="rId8">
            <a:alphaModFix/>
          </a:blip>
          <a:srcRect l="0" t="0" r="0" b="0"/>
          <a:stretch/>
        </p:blipFill>
        <p:spPr>
          <a:xfrm>
            <a:off x="6840141" y="4543425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7054453" y="4514850"/>
            <a:ext cx="121307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lang="en-US" sz="837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Segurança balanceada</a:t>
            </a:r>
            <a:endParaRPr sz="83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6" descr="preencoded.png"/>
          <p:cNvPicPr preferRelativeResize="0"/>
          <p:nvPr/>
        </p:nvPicPr>
        <p:blipFill rotWithShape="1">
          <a:blip r:embed="rId3">
            <a:alphaModFix/>
          </a:blip>
          <a:srcRect l="0" t="0" r="0" b="0"/>
          <a:stretch/>
        </p:blipFill>
        <p:spPr>
          <a:xfrm>
            <a:off x="0" y="0"/>
            <a:ext cx="9144000" cy="62507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6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25"/>
              <a:buFont typeface="Noto Sans"/>
              <a:buNone/>
            </a:pPr>
            <a:r>
              <a:rPr lang="en-US" sz="2025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Ferramentas e Tecnologias</a:t>
            </a:r>
            <a:endParaRPr sz="20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214313" y="885825"/>
            <a:ext cx="2053828" cy="1621631"/>
          </a:xfrm>
          <a:prstGeom prst="rect">
            <a:avLst/>
          </a:prstGeom>
          <a:solidFill>
            <a:srgbClr val="F1F5F9"/>
          </a:solidFill>
          <a:ln w="9525" cap="flat" cmpd="sng">
            <a:solidFill>
              <a:srgbClr val="2A6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6" descr="preencoded.png"/>
          <p:cNvPicPr preferRelativeResize="0"/>
          <p:nvPr/>
        </p:nvPicPr>
        <p:blipFill rotWithShape="1">
          <a:blip r:embed="rId4">
            <a:alphaModFix/>
          </a:blip>
          <a:srcRect l="0" t="0" r="0" b="0"/>
          <a:stretch/>
        </p:blipFill>
        <p:spPr>
          <a:xfrm>
            <a:off x="357188" y="1067991"/>
            <a:ext cx="137517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/>
          <p:nvPr/>
        </p:nvSpPr>
        <p:spPr>
          <a:xfrm>
            <a:off x="566142" y="1028700"/>
            <a:ext cx="435992" cy="23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238"/>
              <a:buFont typeface="Noto Sans"/>
              <a:buNone/>
            </a:pPr>
            <a:r>
              <a:rPr lang="en-US" sz="1238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 CI/CD 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357188" y="1439466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485775" y="1371600"/>
            <a:ext cx="90281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GitHub Actions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357188" y="1703784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485775" y="1635919"/>
            <a:ext cx="550125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GitLab CI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357188" y="1968103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485775" y="1900238"/>
            <a:ext cx="430020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Jenkins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2411016" y="885825"/>
            <a:ext cx="2053828" cy="1621631"/>
          </a:xfrm>
          <a:prstGeom prst="rect">
            <a:avLst/>
          </a:prstGeom>
          <a:solidFill>
            <a:srgbClr val="F1F5F9"/>
          </a:solidFill>
          <a:ln w="9525" cap="flat" cmpd="sng">
            <a:solidFill>
              <a:srgbClr val="2A6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6" descr="preencoded.png"/>
          <p:cNvPicPr preferRelativeResize="0"/>
          <p:nvPr/>
        </p:nvPicPr>
        <p:blipFill rotWithShape="1">
          <a:blip r:embed="rId5">
            <a:alphaModFix/>
          </a:blip>
          <a:srcRect l="0" t="0" r="0" b="0"/>
          <a:stretch/>
        </p:blipFill>
        <p:spPr>
          <a:xfrm>
            <a:off x="2553891" y="1185863"/>
            <a:ext cx="15716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/>
          <p:nvPr/>
        </p:nvSpPr>
        <p:spPr>
          <a:xfrm>
            <a:off x="2782491" y="1028700"/>
            <a:ext cx="1539478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238"/>
              <a:buFont typeface="Noto Sans"/>
              <a:buNone/>
            </a:pPr>
            <a:r>
              <a:rPr lang="en-US" sz="1238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 Análise Estática (SAST) 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2553891" y="1675209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2682478" y="1607344"/>
            <a:ext cx="684600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SonarQube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2553891" y="1939528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"/>
          <p:cNvSpPr/>
          <p:nvPr/>
        </p:nvSpPr>
        <p:spPr>
          <a:xfrm>
            <a:off x="2682478" y="1871663"/>
            <a:ext cx="67714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Checkmarx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553891" y="2203847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2682478" y="2135981"/>
            <a:ext cx="387074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Fortify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214313" y="2614613"/>
            <a:ext cx="2053828" cy="1621631"/>
          </a:xfrm>
          <a:prstGeom prst="rect">
            <a:avLst/>
          </a:prstGeom>
          <a:solidFill>
            <a:srgbClr val="F1F5F9"/>
          </a:solidFill>
          <a:ln w="9525" cap="flat" cmpd="sng">
            <a:solidFill>
              <a:srgbClr val="2A6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6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357188" y="2914650"/>
            <a:ext cx="176808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/>
          <p:nvPr/>
        </p:nvSpPr>
        <p:spPr>
          <a:xfrm>
            <a:off x="605433" y="2757488"/>
            <a:ext cx="1519833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238"/>
              <a:buFont typeface="Noto Sans"/>
              <a:buNone/>
            </a:pPr>
            <a:r>
              <a:rPr lang="en-US" sz="1238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 Análise de Composição (SCA) 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357188" y="3403997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485775" y="3336131"/>
            <a:ext cx="284327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Snyk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357188" y="3668316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485775" y="3600450"/>
            <a:ext cx="751991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Dependabot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357188" y="3932634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85775" y="3864769"/>
            <a:ext cx="1638486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OWASP Dependency-Check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2411016" y="2614613"/>
            <a:ext cx="2053828" cy="1621631"/>
          </a:xfrm>
          <a:prstGeom prst="rect">
            <a:avLst/>
          </a:prstGeom>
          <a:solidFill>
            <a:srgbClr val="F1F5F9"/>
          </a:solidFill>
          <a:ln w="9525" cap="flat" cmpd="sng">
            <a:solidFill>
              <a:srgbClr val="2A6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6" descr="preencoded.png"/>
          <p:cNvPicPr preferRelativeResize="0"/>
          <p:nvPr/>
        </p:nvPicPr>
        <p:blipFill rotWithShape="1">
          <a:blip r:embed="rId7">
            <a:alphaModFix/>
          </a:blip>
          <a:srcRect l="0" t="0" r="0" b="0"/>
          <a:stretch/>
        </p:blipFill>
        <p:spPr>
          <a:xfrm>
            <a:off x="2553891" y="2914650"/>
            <a:ext cx="15716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/>
          <p:nvPr/>
        </p:nvSpPr>
        <p:spPr>
          <a:xfrm>
            <a:off x="2782491" y="2757488"/>
            <a:ext cx="1539478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238"/>
              <a:buFont typeface="Noto Sans"/>
              <a:buNone/>
            </a:pPr>
            <a:r>
              <a:rPr lang="en-US" sz="1238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 Testes Dinâmicos (DAST) 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2553891" y="3403997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2682478" y="3336131"/>
            <a:ext cx="711110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OWASP ZAP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2553891" y="3668316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2682478" y="3600450"/>
            <a:ext cx="630855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Burp Suite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2553891" y="3932634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2682478" y="3864769"/>
            <a:ext cx="522973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Acunetix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214313" y="4343400"/>
            <a:ext cx="2053828" cy="1621631"/>
          </a:xfrm>
          <a:prstGeom prst="rect">
            <a:avLst/>
          </a:prstGeom>
          <a:solidFill>
            <a:srgbClr val="F1F5F9"/>
          </a:solidFill>
          <a:ln w="9525" cap="flat" cmpd="sng">
            <a:solidFill>
              <a:srgbClr val="2A6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6" descr="preencoded.png"/>
          <p:cNvPicPr preferRelativeResize="0"/>
          <p:nvPr/>
        </p:nvPicPr>
        <p:blipFill rotWithShape="1">
          <a:blip r:embed="rId8">
            <a:alphaModFix/>
          </a:blip>
          <a:srcRect l="0" t="0" r="0" b="0"/>
          <a:stretch/>
        </p:blipFill>
        <p:spPr>
          <a:xfrm>
            <a:off x="357188" y="4525566"/>
            <a:ext cx="19645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625078" y="4486275"/>
            <a:ext cx="912502" cy="23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238"/>
              <a:buFont typeface="Noto Sans"/>
              <a:buNone/>
            </a:pPr>
            <a:r>
              <a:rPr lang="en-US" sz="1238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 IaC Security 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357188" y="4897041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485775" y="4829175"/>
            <a:ext cx="1126954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Terraform Sentinel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357188" y="5161359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485775" y="5093494"/>
            <a:ext cx="504192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Checkov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357188" y="5425678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485775" y="5357813"/>
            <a:ext cx="691046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CloudSploit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2411016" y="4343400"/>
            <a:ext cx="2053828" cy="1621631"/>
          </a:xfrm>
          <a:prstGeom prst="rect">
            <a:avLst/>
          </a:prstGeom>
          <a:solidFill>
            <a:srgbClr val="F1F5F9"/>
          </a:solidFill>
          <a:ln w="9525" cap="flat" cmpd="sng">
            <a:solidFill>
              <a:srgbClr val="2A6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6" descr="preencoded.png"/>
          <p:cNvPicPr preferRelativeResize="0"/>
          <p:nvPr/>
        </p:nvPicPr>
        <p:blipFill rotWithShape="1">
          <a:blip r:embed="rId9">
            <a:alphaModFix/>
          </a:blip>
          <a:srcRect l="0" t="0" r="0" b="0"/>
          <a:stretch/>
        </p:blipFill>
        <p:spPr>
          <a:xfrm>
            <a:off x="2553891" y="4643438"/>
            <a:ext cx="15716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2782491" y="4486275"/>
            <a:ext cx="1539478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238"/>
              <a:buFont typeface="Noto Sans"/>
              <a:buNone/>
            </a:pPr>
            <a:r>
              <a:rPr lang="en-US" sz="1238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 Monitoramento e Gestão 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2553891" y="5132784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>
            <a:off x="2682478" y="5064919"/>
            <a:ext cx="1270471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Prometheus/Grafana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2553891" y="5397103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2682478" y="5329238"/>
            <a:ext cx="571444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ELK Stack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2553891" y="5661422"/>
            <a:ext cx="57150" cy="57150"/>
          </a:xfrm>
          <a:prstGeom prst="ellipse">
            <a:avLst/>
          </a:prstGeom>
          <a:solidFill>
            <a:srgbClr val="61A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2682478" y="5593556"/>
            <a:ext cx="41045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Splunk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6" descr="preencoded.png"/>
          <p:cNvPicPr preferRelativeResize="0"/>
          <p:nvPr/>
        </p:nvPicPr>
        <p:blipFill rotWithShape="1">
          <a:blip r:embed="rId10">
            <a:alphaModFix/>
          </a:blip>
          <a:srcRect l="0" t="0" r="0" b="0"/>
          <a:stretch/>
        </p:blipFill>
        <p:spPr>
          <a:xfrm>
            <a:off x="4839891" y="1064419"/>
            <a:ext cx="3929063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/>
          <p:nvPr/>
        </p:nvSpPr>
        <p:spPr>
          <a:xfrm>
            <a:off x="4891683" y="4136231"/>
            <a:ext cx="3825478" cy="1614488"/>
          </a:xfrm>
          <a:prstGeom prst="rect">
            <a:avLst/>
          </a:prstGeom>
          <a:solidFill>
            <a:srgbClr val="E9F2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5034558" y="4279106"/>
            <a:ext cx="3539728" cy="23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238"/>
              <a:buFont typeface="Noto Sans"/>
              <a:buNone/>
            </a:pPr>
            <a:r>
              <a:rPr lang="en-US" sz="1238" b="0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Critérios de Seleção de Ferramentas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6" descr="preencoded.png"/>
          <p:cNvPicPr preferRelativeResize="0"/>
          <p:nvPr/>
        </p:nvPicPr>
        <p:blipFill rotWithShape="1">
          <a:blip r:embed="rId11">
            <a:alphaModFix/>
          </a:blip>
          <a:srcRect l="0" t="0" r="0" b="0"/>
          <a:stretch/>
        </p:blipFill>
        <p:spPr>
          <a:xfrm>
            <a:off x="5034558" y="4654153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5234583" y="4622006"/>
            <a:ext cx="2047773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Integração com pipeline existente 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6" descr="preencoded.png"/>
          <p:cNvPicPr preferRelativeResize="0"/>
          <p:nvPr/>
        </p:nvPicPr>
        <p:blipFill rotWithShape="1">
          <a:blip r:embed="rId11">
            <a:alphaModFix/>
          </a:blip>
          <a:srcRect l="0" t="0" r="0" b="0"/>
          <a:stretch/>
        </p:blipFill>
        <p:spPr>
          <a:xfrm>
            <a:off x="5034558" y="4918472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5234583" y="4886325"/>
            <a:ext cx="2005217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Capacidade de automação e APIs 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6" descr="preencoded.png"/>
          <p:cNvPicPr preferRelativeResize="0"/>
          <p:nvPr/>
        </p:nvPicPr>
        <p:blipFill rotWithShape="1">
          <a:blip r:embed="rId11">
            <a:alphaModFix/>
          </a:blip>
          <a:srcRect l="0" t="0" r="0" b="0"/>
          <a:stretch/>
        </p:blipFill>
        <p:spPr>
          <a:xfrm>
            <a:off x="5034558" y="5182791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5234583" y="5150644"/>
            <a:ext cx="1826484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Cobertura de vulnerabilidades 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6" descr="preencoded.png"/>
          <p:cNvPicPr preferRelativeResize="0"/>
          <p:nvPr/>
        </p:nvPicPr>
        <p:blipFill rotWithShape="1">
          <a:blip r:embed="rId11">
            <a:alphaModFix/>
          </a:blip>
          <a:srcRect l="0" t="0" r="0" b="0"/>
          <a:stretch/>
        </p:blipFill>
        <p:spPr>
          <a:xfrm>
            <a:off x="5034558" y="5447109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/>
          <p:nvPr/>
        </p:nvSpPr>
        <p:spPr>
          <a:xfrm>
            <a:off x="5234583" y="5414963"/>
            <a:ext cx="1695692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Suporte e comunidade ativa 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8" descr="preencoded.png"/>
          <p:cNvPicPr preferRelativeResize="0"/>
          <p:nvPr/>
        </p:nvPicPr>
        <p:blipFill rotWithShape="1">
          <a:blip r:embed="rId3">
            <a:alphaModFix/>
          </a:blip>
          <a:srcRect l="0" t="0" r="0" b="0"/>
          <a:stretch/>
        </p:blipFill>
        <p:spPr>
          <a:xfrm>
            <a:off x="0" y="0"/>
            <a:ext cx="9144000" cy="60721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1A3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25"/>
              <a:buFont typeface="Noto Sans"/>
              <a:buNone/>
            </a:pPr>
            <a:r>
              <a:rPr lang="en-US" sz="2025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Roadmap de Implementação</a:t>
            </a:r>
            <a:endParaRPr sz="20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8" descr="preencoded.png"/>
          <p:cNvPicPr preferRelativeResize="0"/>
          <p:nvPr/>
        </p:nvPicPr>
        <p:blipFill rotWithShape="1">
          <a:blip r:embed="rId4">
            <a:alphaModFix/>
          </a:blip>
          <a:srcRect l="0" t="0" r="0" b="0"/>
          <a:stretch/>
        </p:blipFill>
        <p:spPr>
          <a:xfrm>
            <a:off x="214313" y="885825"/>
            <a:ext cx="64293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>
            <a:off x="214313" y="3243263"/>
            <a:ext cx="2614613" cy="2614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357188" y="3386138"/>
            <a:ext cx="285750" cy="285750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8" descr="preencoded.png"/>
          <p:cNvPicPr preferRelativeResize="0"/>
          <p:nvPr/>
        </p:nvPicPr>
        <p:blipFill rotWithShape="1">
          <a:blip r:embed="rId5">
            <a:alphaModFix/>
          </a:blip>
          <a:srcRect l="0" t="0" r="0" b="0"/>
          <a:stretch/>
        </p:blipFill>
        <p:spPr>
          <a:xfrm>
            <a:off x="414338" y="3443288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714375" y="3400425"/>
            <a:ext cx="51934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 Fase 1 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357188" y="3779044"/>
            <a:ext cx="2328863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1A5C2"/>
              </a:buClr>
              <a:buSzPts val="942"/>
              <a:buFont typeface="Noto Sans"/>
              <a:buNone/>
            </a:pPr>
            <a:r>
              <a:rPr lang="en-US" sz="942" b="1" i="0" u="none" strike="noStrike" cap="none">
                <a:solidFill>
                  <a:srgbClr val="61A5C2"/>
                </a:solidFill>
                <a:latin typeface="Noto Sans"/>
                <a:ea typeface="Noto Sans"/>
                <a:cs typeface="Noto Sans"/>
                <a:sym typeface="Noto Sans"/>
              </a:rPr>
              <a:t>Avaliação e Planejamento (1-2 meses)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357188" y="411480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>
            <a:off x="557213" y="4079081"/>
            <a:ext cx="2128838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Avaliação da maturidade atual de segurança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357188" y="457200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557213" y="4536281"/>
            <a:ext cx="2128838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Definição de requisitos e políticas de segurança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357188" y="502920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557213" y="4993481"/>
            <a:ext cx="2128838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Seleção de ferramentas e tecnologias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357188" y="548640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/>
          <p:nvPr/>
        </p:nvSpPr>
        <p:spPr>
          <a:xfrm>
            <a:off x="557213" y="5450681"/>
            <a:ext cx="1905930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Treinamento inicial das equipes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3264694" y="3243263"/>
            <a:ext cx="2614613" cy="2614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3407569" y="3386138"/>
            <a:ext cx="285750" cy="285750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8" descr="preencoded.png"/>
          <p:cNvPicPr preferRelativeResize="0"/>
          <p:nvPr/>
        </p:nvPicPr>
        <p:blipFill rotWithShape="1">
          <a:blip r:embed="rId7">
            <a:alphaModFix/>
          </a:blip>
          <a:srcRect l="0" t="0" r="0" b="0"/>
          <a:stretch/>
        </p:blipFill>
        <p:spPr>
          <a:xfrm>
            <a:off x="3443288" y="3443288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/>
          <p:nvPr/>
        </p:nvSpPr>
        <p:spPr>
          <a:xfrm>
            <a:off x="3764756" y="3400425"/>
            <a:ext cx="51934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 Fase 2 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3407569" y="3779044"/>
            <a:ext cx="2328863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1A5C2"/>
              </a:buClr>
              <a:buSzPts val="942"/>
              <a:buFont typeface="Noto Sans"/>
              <a:buNone/>
            </a:pPr>
            <a:r>
              <a:rPr lang="en-US" sz="942" b="1" i="0" u="none" strike="noStrike" cap="none">
                <a:solidFill>
                  <a:srgbClr val="61A5C2"/>
                </a:solidFill>
                <a:latin typeface="Noto Sans"/>
                <a:ea typeface="Noto Sans"/>
                <a:cs typeface="Noto Sans"/>
                <a:sym typeface="Noto Sans"/>
              </a:rPr>
              <a:t>Implementação Piloto (2-3 meses)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3407569" y="411480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/>
          <p:nvPr/>
        </p:nvSpPr>
        <p:spPr>
          <a:xfrm>
            <a:off x="3607594" y="4079081"/>
            <a:ext cx="2128838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Configuração do pipeline DevSecOps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3407569" y="457200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/>
          <p:nvPr/>
        </p:nvSpPr>
        <p:spPr>
          <a:xfrm>
            <a:off x="3607594" y="4536281"/>
            <a:ext cx="2128838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Integração de ferramentas de segurança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3407569" y="502920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/>
        </p:nvSpPr>
        <p:spPr>
          <a:xfrm>
            <a:off x="3607594" y="4993481"/>
            <a:ext cx="1712547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Aplicação em projetos piloto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3407569" y="5293519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/>
          <p:nvPr/>
        </p:nvSpPr>
        <p:spPr>
          <a:xfrm>
            <a:off x="3607594" y="5257800"/>
            <a:ext cx="2059716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Ajustes e otimizações do processo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6315075" y="3243263"/>
            <a:ext cx="2614613" cy="2614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6457950" y="3386138"/>
            <a:ext cx="285750" cy="285750"/>
          </a:xfrm>
          <a:prstGeom prst="ellipse">
            <a:avLst/>
          </a:prstGeom>
          <a:solidFill>
            <a:srgbClr val="2A6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8" descr="preencoded.png"/>
          <p:cNvPicPr preferRelativeResize="0"/>
          <p:nvPr/>
        </p:nvPicPr>
        <p:blipFill rotWithShape="1">
          <a:blip r:embed="rId8">
            <a:alphaModFix/>
          </a:blip>
          <a:srcRect l="0" t="0" r="0" b="0"/>
          <a:stretch/>
        </p:blipFill>
        <p:spPr>
          <a:xfrm>
            <a:off x="6515100" y="3443288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/>
          <p:nvPr/>
        </p:nvSpPr>
        <p:spPr>
          <a:xfrm>
            <a:off x="6815138" y="3400425"/>
            <a:ext cx="51934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365D"/>
              </a:buClr>
              <a:buSzPts val="1350"/>
              <a:buFont typeface="Noto Sans"/>
              <a:buNone/>
            </a:pPr>
            <a:r>
              <a:rPr lang="en-US" sz="1350" b="1" i="0" u="none" strike="noStrike" cap="none">
                <a:solidFill>
                  <a:srgbClr val="1A365D"/>
                </a:solidFill>
                <a:latin typeface="Noto Sans"/>
                <a:ea typeface="Noto Sans"/>
                <a:cs typeface="Noto Sans"/>
                <a:sym typeface="Noto Sans"/>
              </a:rPr>
              <a:t> Fase 3 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6457950" y="3779044"/>
            <a:ext cx="2328863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1A5C2"/>
              </a:buClr>
              <a:buSzPts val="942"/>
              <a:buFont typeface="Noto Sans"/>
              <a:buNone/>
            </a:pPr>
            <a:r>
              <a:rPr lang="en-US" sz="942" b="1" i="0" u="none" strike="noStrike" cap="none">
                <a:solidFill>
                  <a:srgbClr val="61A5C2"/>
                </a:solidFill>
                <a:latin typeface="Noto Sans"/>
                <a:ea typeface="Noto Sans"/>
                <a:cs typeface="Noto Sans"/>
                <a:sym typeface="Noto Sans"/>
              </a:rPr>
              <a:t>Expansão e Maturidade (3-6 meses)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6457950" y="411480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/>
          <p:nvPr/>
        </p:nvSpPr>
        <p:spPr>
          <a:xfrm>
            <a:off x="6657975" y="4079081"/>
            <a:ext cx="1970363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Expansão para todos os projetos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6457950" y="4379119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/>
          <p:nvPr/>
        </p:nvSpPr>
        <p:spPr>
          <a:xfrm>
            <a:off x="6657975" y="4343400"/>
            <a:ext cx="1919325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Refinamento de métricas e KPIs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6457950" y="4643438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/>
          <p:nvPr/>
        </p:nvSpPr>
        <p:spPr>
          <a:xfrm>
            <a:off x="6657975" y="4607719"/>
            <a:ext cx="1990678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Melhoria contínua dos processos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8" descr="preencoded.png"/>
          <p:cNvPicPr preferRelativeResize="0"/>
          <p:nvPr/>
        </p:nvPicPr>
        <p:blipFill rotWithShape="1">
          <a:blip r:embed="rId6">
            <a:alphaModFix/>
          </a:blip>
          <a:srcRect l="0" t="0" r="0" b="0"/>
          <a:stretch/>
        </p:blipFill>
        <p:spPr>
          <a:xfrm>
            <a:off x="6457950" y="4907756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/>
          <p:nvPr/>
        </p:nvSpPr>
        <p:spPr>
          <a:xfrm>
            <a:off x="6657975" y="4872038"/>
            <a:ext cx="2050200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2"/>
              <a:buFont typeface="Noto Sans"/>
              <a:buNone/>
            </a:pPr>
            <a:r>
              <a:rPr lang="en-US" sz="942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Cultura de segurança consolidada</a:t>
            </a:r>
            <a:endParaRPr sz="94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5</Slides>
  <Notes>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Theme 1</vt:lpstr>
      <vt:lpstr>Slide 1</vt:lpstr>
      <vt:lpstr>Slide 2</vt:lpstr>
      <vt:lpstr>Slide 3</vt:lpstr>
      <vt:lpstr>Slide 4</vt:lpstr>
      <vt:lpstr>Slide 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/>
  <dcterms:created xsi:type="dcterms:W3CDTF">2025-10-03T17:20:55Z</dcterms:created>
</cp:coreProperties>
</file>